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2" r:id="rId4"/>
    <p:sldId id="258" r:id="rId5"/>
    <p:sldId id="260" r:id="rId6"/>
    <p:sldId id="276" r:id="rId7"/>
    <p:sldId id="278" r:id="rId8"/>
    <p:sldId id="273" r:id="rId9"/>
    <p:sldId id="266" r:id="rId10"/>
    <p:sldId id="267" r:id="rId11"/>
    <p:sldId id="268" r:id="rId12"/>
    <p:sldId id="270" r:id="rId13"/>
    <p:sldId id="271" r:id="rId14"/>
  </p:sldIdLst>
  <p:sldSz cx="18288000" cy="10287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Helvetica World" pitchFamily="2" charset="0"/>
      <p:regular r:id="rId17"/>
    </p:embeddedFont>
    <p:embeddedFont>
      <p:font typeface="Helvetica World Bold" pitchFamily="2" charset="0"/>
      <p:regular r:id="rId18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Montserrat Bold" pitchFamily="2" charset="77"/>
      <p:regular r:id="rId23"/>
      <p:bold r:id="rId24"/>
    </p:embeddedFont>
    <p:embeddedFont>
      <p:font typeface="Montserrat Medium" panose="020F0502020204030204" pitchFamily="34" charset="0"/>
      <p:regular r:id="rId25"/>
      <p:italic r:id="rId26"/>
    </p:embeddedFont>
    <p:embeddedFont>
      <p:font typeface="Montserrat Semi-Bold" pitchFamily="2" charset="7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E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7" autoAdjust="0"/>
    <p:restoredTop sz="94638" autoAdjust="0"/>
  </p:normalViewPr>
  <p:slideViewPr>
    <p:cSldViewPr>
      <p:cViewPr varScale="1">
        <p:scale>
          <a:sx n="73" d="100"/>
          <a:sy n="73" d="100"/>
        </p:scale>
        <p:origin x="232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2A4E1-7E99-8F45-8149-123F54A176D4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E0DF6-53AC-4C4A-B2D2-D32E6F763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0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E0DF6-53AC-4C4A-B2D2-D32E6F763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0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sv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3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04186" y="-2600674"/>
            <a:ext cx="14777046" cy="15720261"/>
          </a:xfrm>
          <a:custGeom>
            <a:avLst/>
            <a:gdLst/>
            <a:ahLst/>
            <a:cxnLst/>
            <a:rect l="l" t="t" r="r" b="b"/>
            <a:pathLst>
              <a:path w="14777046" h="15720261">
                <a:moveTo>
                  <a:pt x="0" y="0"/>
                </a:moveTo>
                <a:lnTo>
                  <a:pt x="14777045" y="0"/>
                </a:lnTo>
                <a:lnTo>
                  <a:pt x="14777045" y="15720261"/>
                </a:lnTo>
                <a:lnTo>
                  <a:pt x="0" y="1572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0734260" y="2307624"/>
            <a:ext cx="7835983" cy="8336152"/>
          </a:xfrm>
          <a:custGeom>
            <a:avLst/>
            <a:gdLst/>
            <a:ahLst/>
            <a:cxnLst/>
            <a:rect l="l" t="t" r="r" b="b"/>
            <a:pathLst>
              <a:path w="7835983" h="8336152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5297557"/>
            <a:ext cx="4852780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8584" y="-536509"/>
            <a:ext cx="4853362" cy="3130419"/>
          </a:xfrm>
          <a:custGeom>
            <a:avLst/>
            <a:gdLst/>
            <a:ahLst/>
            <a:cxnLst/>
            <a:rect l="l" t="t" r="r" b="b"/>
            <a:pathLst>
              <a:path w="4853362" h="3130419">
                <a:moveTo>
                  <a:pt x="0" y="0"/>
                </a:moveTo>
                <a:lnTo>
                  <a:pt x="4853362" y="0"/>
                </a:lnTo>
                <a:lnTo>
                  <a:pt x="4853362" y="3130418"/>
                </a:lnTo>
                <a:lnTo>
                  <a:pt x="0" y="31304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1988076"/>
            <a:ext cx="9315466" cy="288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3"/>
              </a:lnSpc>
            </a:pPr>
            <a:r>
              <a:rPr lang="en-US" sz="4188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REPRESENTATIVE-ATTENTION FOR MITIGATING BACKDOOR ATTACKS IN FEDERATED</a:t>
            </a:r>
          </a:p>
          <a:p>
            <a:pPr algn="l">
              <a:lnSpc>
                <a:spcPts val="5443"/>
              </a:lnSpc>
              <a:spcBef>
                <a:spcPct val="0"/>
              </a:spcBef>
            </a:pPr>
            <a:r>
              <a:rPr lang="en-US" sz="3888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LEARNING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573782"/>
            <a:ext cx="7216360" cy="203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72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PhD Candidate:</a:t>
            </a:r>
          </a:p>
          <a:p>
            <a:pPr algn="l">
              <a:lnSpc>
                <a:spcPts val="3812"/>
              </a:lnSpc>
              <a:spcBef>
                <a:spcPct val="0"/>
              </a:spcBef>
            </a:pPr>
            <a:r>
              <a:rPr lang="en-US" sz="2723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Chibueze Peace Obioma</a:t>
            </a:r>
          </a:p>
          <a:p>
            <a:pPr algn="l">
              <a:lnSpc>
                <a:spcPts val="3812"/>
              </a:lnSpc>
              <a:spcBef>
                <a:spcPct val="0"/>
              </a:spcBef>
            </a:pPr>
            <a:r>
              <a:rPr lang="en-US" sz="272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Supervisors:</a:t>
            </a:r>
            <a:r>
              <a:rPr lang="en-US" sz="2723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algn="l">
              <a:lnSpc>
                <a:spcPts val="3894"/>
              </a:lnSpc>
            </a:pPr>
            <a:r>
              <a:rPr lang="en-US" sz="2723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Mustafa Mustafa, Youcheng Sun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15DF17A2-E163-B672-2589-200B76C5C4E6}"/>
              </a:ext>
            </a:extLst>
          </p:cNvPr>
          <p:cNvSpPr txBox="1"/>
          <p:nvPr/>
        </p:nvSpPr>
        <p:spPr>
          <a:xfrm>
            <a:off x="4343400" y="244862"/>
            <a:ext cx="13274817" cy="98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7030A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Computer Science Symposium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59367" y="1385784"/>
            <a:ext cx="8857891" cy="3421360"/>
          </a:xfrm>
          <a:custGeom>
            <a:avLst/>
            <a:gdLst/>
            <a:ahLst/>
            <a:cxnLst/>
            <a:rect l="l" t="t" r="r" b="b"/>
            <a:pathLst>
              <a:path w="8857891" h="3421360">
                <a:moveTo>
                  <a:pt x="0" y="0"/>
                </a:moveTo>
                <a:lnTo>
                  <a:pt x="8857891" y="0"/>
                </a:lnTo>
                <a:lnTo>
                  <a:pt x="8857891" y="3421360"/>
                </a:lnTo>
                <a:lnTo>
                  <a:pt x="0" y="3421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669216" y="1385784"/>
            <a:ext cx="8228322" cy="3167904"/>
          </a:xfrm>
          <a:custGeom>
            <a:avLst/>
            <a:gdLst/>
            <a:ahLst/>
            <a:cxnLst/>
            <a:rect l="l" t="t" r="r" b="b"/>
            <a:pathLst>
              <a:path w="8228322" h="3167904">
                <a:moveTo>
                  <a:pt x="0" y="0"/>
                </a:moveTo>
                <a:lnTo>
                  <a:pt x="8228322" y="0"/>
                </a:lnTo>
                <a:lnTo>
                  <a:pt x="8228322" y="3167904"/>
                </a:lnTo>
                <a:lnTo>
                  <a:pt x="0" y="316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242186" y="5332449"/>
            <a:ext cx="11301259" cy="4082580"/>
          </a:xfrm>
          <a:custGeom>
            <a:avLst/>
            <a:gdLst/>
            <a:ahLst/>
            <a:cxnLst/>
            <a:rect l="l" t="t" r="r" b="b"/>
            <a:pathLst>
              <a:path w="11301259" h="4082580">
                <a:moveTo>
                  <a:pt x="0" y="0"/>
                </a:moveTo>
                <a:lnTo>
                  <a:pt x="11301259" y="0"/>
                </a:lnTo>
                <a:lnTo>
                  <a:pt x="11301259" y="4082580"/>
                </a:lnTo>
                <a:lnTo>
                  <a:pt x="0" y="4082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59367" y="299645"/>
            <a:ext cx="4851286" cy="86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0"/>
              </a:lnSpc>
              <a:spcBef>
                <a:spcPct val="0"/>
              </a:spcBef>
            </a:pPr>
            <a:r>
              <a:rPr lang="en-US" sz="5071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Results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023491" y="5987947"/>
            <a:ext cx="5083163" cy="4038804"/>
          </a:xfrm>
          <a:custGeom>
            <a:avLst/>
            <a:gdLst/>
            <a:ahLst/>
            <a:cxnLst/>
            <a:rect l="l" t="t" r="r" b="b"/>
            <a:pathLst>
              <a:path w="5083163" h="4038804">
                <a:moveTo>
                  <a:pt x="0" y="0"/>
                </a:moveTo>
                <a:lnTo>
                  <a:pt x="5083164" y="0"/>
                </a:lnTo>
                <a:lnTo>
                  <a:pt x="5083164" y="4038804"/>
                </a:lnTo>
                <a:lnTo>
                  <a:pt x="0" y="403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207CCE-2DB4-742C-FFE2-0149339331E2}"/>
              </a:ext>
            </a:extLst>
          </p:cNvPr>
          <p:cNvSpPr/>
          <p:nvPr/>
        </p:nvSpPr>
        <p:spPr>
          <a:xfrm>
            <a:off x="2057401" y="4000500"/>
            <a:ext cx="5867400" cy="553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CC081B-30E3-A100-7250-B0DDA07B4915}"/>
              </a:ext>
            </a:extLst>
          </p:cNvPr>
          <p:cNvSpPr/>
          <p:nvPr/>
        </p:nvSpPr>
        <p:spPr>
          <a:xfrm>
            <a:off x="15239999" y="3162300"/>
            <a:ext cx="914401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75C3E9-C976-B247-0B64-69FAB9E76814}"/>
              </a:ext>
            </a:extLst>
          </p:cNvPr>
          <p:cNvSpPr/>
          <p:nvPr/>
        </p:nvSpPr>
        <p:spPr>
          <a:xfrm>
            <a:off x="16439309" y="3150965"/>
            <a:ext cx="914401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65D0E9-F40F-E68B-1AA9-320441496B38}"/>
              </a:ext>
            </a:extLst>
          </p:cNvPr>
          <p:cNvSpPr/>
          <p:nvPr/>
        </p:nvSpPr>
        <p:spPr>
          <a:xfrm>
            <a:off x="5105400" y="8788554"/>
            <a:ext cx="7457008" cy="335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59367" y="1785513"/>
            <a:ext cx="12950170" cy="4775375"/>
          </a:xfrm>
          <a:custGeom>
            <a:avLst/>
            <a:gdLst/>
            <a:ahLst/>
            <a:cxnLst/>
            <a:rect l="l" t="t" r="r" b="b"/>
            <a:pathLst>
              <a:path w="12950170" h="4775375">
                <a:moveTo>
                  <a:pt x="0" y="0"/>
                </a:moveTo>
                <a:lnTo>
                  <a:pt x="12950171" y="0"/>
                </a:lnTo>
                <a:lnTo>
                  <a:pt x="12950171" y="4775375"/>
                </a:lnTo>
                <a:lnTo>
                  <a:pt x="0" y="4775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59367" y="299645"/>
            <a:ext cx="4851286" cy="86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0"/>
              </a:lnSpc>
              <a:spcBef>
                <a:spcPct val="0"/>
              </a:spcBef>
            </a:pPr>
            <a:r>
              <a:rPr lang="en-US" sz="5071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Results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559759" y="5746383"/>
            <a:ext cx="5083163" cy="4038804"/>
          </a:xfrm>
          <a:custGeom>
            <a:avLst/>
            <a:gdLst/>
            <a:ahLst/>
            <a:cxnLst/>
            <a:rect l="l" t="t" r="r" b="b"/>
            <a:pathLst>
              <a:path w="5083163" h="4038804">
                <a:moveTo>
                  <a:pt x="0" y="0"/>
                </a:moveTo>
                <a:lnTo>
                  <a:pt x="5083164" y="0"/>
                </a:lnTo>
                <a:lnTo>
                  <a:pt x="5083164" y="4038805"/>
                </a:lnTo>
                <a:lnTo>
                  <a:pt x="0" y="4038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65139" y="51838"/>
            <a:ext cx="6236709" cy="111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References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5139" y="1341890"/>
            <a:ext cx="1707392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[1] Blanchard, P., El Mhamdi, E.M., Guerraoui, R., Stainer, J.: Machine learning with adversaries: Byzantine tolerant gradient descent. Advances in neural information processing systems 30 (2017)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5139" y="2373765"/>
            <a:ext cx="1744262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[2] Naseri, M., Bahrami, M., Fallah, M.S.: Local and Central Differential Privacy for Robustness and Privacy in Federated Learning. In: IEEE Int. Conf. on Big Data. pp. 2461–2469 (2020).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5139" y="3405640"/>
            <a:ext cx="1744262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[3] Bourtoule, L., Chandrasekaran, V., Choquette-Choo, C.A., Jia, H., Travers, A., Zhang, B., Lie, D., Papernot, N.: Machine unlearning. In: 2021 IEEE symposium on security and privacy (SP). pp. 141–159. IEEE (2021)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5139" y="4437515"/>
            <a:ext cx="17722861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[4] Mi, Y., Guan, J., Zhou, S.: Ariba: Towards accurate and robust identification of backdoor attacks in federated learning. arXiv preprint arXiv:2202.04311 (2022)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5139" y="5562110"/>
            <a:ext cx="17722861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[5] Walter, K., Nepal, S., Kanhere, S.: Exploiting layerwise feature representation similarity for backdoor defence in federated learning. In: European Symposium on Research in Computer Security. pp. 354–374. Springer (2024)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5139" y="7032135"/>
            <a:ext cx="17722861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[6] Fung, C., Yoon, C.J., Beschastnikh, I.: The limitations of federated learning in sybil settings. In: 23rd International Symposium on Research in Attacks, Intrusions and Defenses (RAID 2020). 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pp. 301–316 (2020)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695216" y="-2929365"/>
            <a:ext cx="15394984" cy="16377643"/>
          </a:xfrm>
          <a:custGeom>
            <a:avLst/>
            <a:gdLst/>
            <a:ahLst/>
            <a:cxnLst/>
            <a:rect l="l" t="t" r="r" b="b"/>
            <a:pathLst>
              <a:path w="15394984" h="16377643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34260" y="2307624"/>
            <a:ext cx="7835983" cy="8336152"/>
          </a:xfrm>
          <a:custGeom>
            <a:avLst/>
            <a:gdLst/>
            <a:ahLst/>
            <a:cxnLst/>
            <a:rect l="l" t="t" r="r" b="b"/>
            <a:pathLst>
              <a:path w="7835983" h="8336152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2079024"/>
            <a:ext cx="9705560" cy="197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12"/>
              </a:lnSpc>
              <a:spcBef>
                <a:spcPct val="0"/>
              </a:spcBef>
            </a:pPr>
            <a:r>
              <a:rPr lang="en-US" sz="11509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0A960-E816-85AA-9E55-06CC4D891D08}"/>
              </a:ext>
            </a:extLst>
          </p:cNvPr>
          <p:cNvSpPr txBox="1"/>
          <p:nvPr/>
        </p:nvSpPr>
        <p:spPr>
          <a:xfrm>
            <a:off x="762000" y="4152168"/>
            <a:ext cx="12238277" cy="41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9874" lvl="1"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Contact: </a:t>
            </a:r>
            <a:r>
              <a:rPr lang="en-US" sz="2499" b="1" dirty="0" err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chibueze.Obioma@Manchester.ac.uk</a:t>
            </a:r>
            <a:endParaRPr lang="en-US" sz="2499" b="1" dirty="0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812544" y="2688791"/>
            <a:ext cx="6318000" cy="5157068"/>
          </a:xfrm>
          <a:custGeom>
            <a:avLst/>
            <a:gdLst/>
            <a:ahLst/>
            <a:cxnLst/>
            <a:rect l="l" t="t" r="r" b="b"/>
            <a:pathLst>
              <a:path w="6318000" h="5157068">
                <a:moveTo>
                  <a:pt x="0" y="0"/>
                </a:moveTo>
                <a:lnTo>
                  <a:pt x="6318000" y="0"/>
                </a:lnTo>
                <a:lnTo>
                  <a:pt x="6318000" y="5157068"/>
                </a:lnTo>
                <a:lnTo>
                  <a:pt x="0" y="515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91019" y="2845236"/>
            <a:ext cx="6912071" cy="4596527"/>
          </a:xfrm>
          <a:custGeom>
            <a:avLst/>
            <a:gdLst/>
            <a:ahLst/>
            <a:cxnLst/>
            <a:rect l="l" t="t" r="r" b="b"/>
            <a:pathLst>
              <a:path w="6912071" h="4596527">
                <a:moveTo>
                  <a:pt x="0" y="0"/>
                </a:moveTo>
                <a:lnTo>
                  <a:pt x="6912071" y="0"/>
                </a:lnTo>
                <a:lnTo>
                  <a:pt x="6912071" y="4596528"/>
                </a:lnTo>
                <a:lnTo>
                  <a:pt x="0" y="4596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904875"/>
            <a:ext cx="6236709" cy="111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Background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8622044" y="2200961"/>
            <a:ext cx="0" cy="6587593"/>
          </a:xfrm>
          <a:prstGeom prst="line">
            <a:avLst/>
          </a:prstGeom>
          <a:ln w="47625" cap="flat">
            <a:solidFill>
              <a:srgbClr val="000000">
                <a:alpha val="53725"/>
              </a:srgbClr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006855" y="8012956"/>
            <a:ext cx="45153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Federated Learning Process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65445" y="8012956"/>
            <a:ext cx="45153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Backdoor Attack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19364-6178-E219-A477-155AD1146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25D3AF-9286-325C-FA61-2E7AF7A74524}"/>
              </a:ext>
            </a:extLst>
          </p:cNvPr>
          <p:cNvSpPr/>
          <p:nvPr/>
        </p:nvSpPr>
        <p:spPr>
          <a:xfrm>
            <a:off x="-2780" y="6010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D56B412-4560-3D5D-FF12-A5F18686C7C0}"/>
              </a:ext>
            </a:extLst>
          </p:cNvPr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4B18F94-9776-3BF2-A287-911B3E9ABEC4}"/>
              </a:ext>
            </a:extLst>
          </p:cNvPr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5E56397-1E4C-4E36-512D-A048A9BFE6E2}"/>
              </a:ext>
            </a:extLst>
          </p:cNvPr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FCBD593-4729-FBF8-592B-9021FAC47EB9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E8E3F1A-49F7-9406-5D3D-3F25D4D46EC3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4E627FF-D5D9-EFAD-9133-918B37C91FAD}"/>
              </a:ext>
            </a:extLst>
          </p:cNvPr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03C04A2-9EB8-877C-B4F8-23F36D0E6A35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327CAD6-74F1-5C15-89DC-B3A47B6C8EE4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EA44904-0F93-5459-8FE4-3DEF7BA971BA}"/>
              </a:ext>
            </a:extLst>
          </p:cNvPr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E7939DC-909B-29C5-2C4E-0542BB13185B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EF27B4B-4A7E-5337-6C3A-F60CD9BEEF59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4F57FE6-47C8-5A37-7977-A2A6F86FE57B}"/>
              </a:ext>
            </a:extLst>
          </p:cNvPr>
          <p:cNvSpPr txBox="1"/>
          <p:nvPr/>
        </p:nvSpPr>
        <p:spPr>
          <a:xfrm>
            <a:off x="1498446" y="904875"/>
            <a:ext cx="7126286" cy="111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Related Works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A7281B1-B7F8-D26D-C143-AFC68D4CA808}"/>
              </a:ext>
            </a:extLst>
          </p:cNvPr>
          <p:cNvSpPr txBox="1"/>
          <p:nvPr/>
        </p:nvSpPr>
        <p:spPr>
          <a:xfrm>
            <a:off x="1028700" y="2786669"/>
            <a:ext cx="13579633" cy="93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985" lvl="1" indent="-293492" algn="l">
              <a:lnSpc>
                <a:spcPts val="3806"/>
              </a:lnSpc>
              <a:buFont typeface="Arial"/>
              <a:buChar char="•"/>
            </a:pPr>
            <a:r>
              <a:rPr lang="en-US" sz="271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Defenses against backdoor attacks in FL are generally categorized into three groups: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64F596E-39C4-BB87-C6DA-E26F81332228}"/>
              </a:ext>
            </a:extLst>
          </p:cNvPr>
          <p:cNvSpPr txBox="1"/>
          <p:nvPr/>
        </p:nvSpPr>
        <p:spPr>
          <a:xfrm>
            <a:off x="1028699" y="6286500"/>
            <a:ext cx="13579633" cy="94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985" lvl="1" indent="-293492" algn="l">
              <a:lnSpc>
                <a:spcPts val="3806"/>
              </a:lnSpc>
              <a:buFont typeface="Arial"/>
              <a:buChar char="•"/>
            </a:pPr>
            <a:r>
              <a:rPr lang="en-US" sz="271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Recent methods, like ARIBA [4] and </a:t>
            </a:r>
            <a:r>
              <a:rPr lang="en-US" sz="2718" b="1" dirty="0" err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FedAvgCKA</a:t>
            </a:r>
            <a:r>
              <a:rPr lang="en-US" sz="271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[5], inspect deeper model representations or gradient distributions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72722AB7-0296-B5A0-C9C4-33390C51C3CD}"/>
              </a:ext>
            </a:extLst>
          </p:cNvPr>
          <p:cNvSpPr txBox="1"/>
          <p:nvPr/>
        </p:nvSpPr>
        <p:spPr>
          <a:xfrm>
            <a:off x="1050767" y="4326876"/>
            <a:ext cx="13579633" cy="142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3493" lvl="1" algn="l">
              <a:lnSpc>
                <a:spcPts val="3806"/>
              </a:lnSpc>
            </a:pPr>
            <a:r>
              <a:rPr lang="en-US" sz="271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1. Pre-aggregation [1], </a:t>
            </a:r>
          </a:p>
          <a:p>
            <a:pPr marL="293493" lvl="1" algn="l">
              <a:lnSpc>
                <a:spcPts val="3806"/>
              </a:lnSpc>
            </a:pPr>
            <a:r>
              <a:rPr lang="en-US" sz="271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2. In-aggregation [2], </a:t>
            </a:r>
          </a:p>
          <a:p>
            <a:pPr marL="293493" lvl="1" algn="l">
              <a:lnSpc>
                <a:spcPts val="3806"/>
              </a:lnSpc>
            </a:pPr>
            <a:r>
              <a:rPr lang="en-US" sz="271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3. Post-aggregation defenses [3]</a:t>
            </a:r>
          </a:p>
        </p:txBody>
      </p:sp>
    </p:spTree>
    <p:extLst>
      <p:ext uri="{BB962C8B-B14F-4D97-AF65-F5344CB8AC3E}">
        <p14:creationId xmlns:p14="http://schemas.microsoft.com/office/powerpoint/2010/main" val="41228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5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98446" y="904875"/>
            <a:ext cx="7126286" cy="111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Literature Gap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786669"/>
            <a:ext cx="13579633" cy="45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985" lvl="1" indent="-293492" algn="l">
              <a:lnSpc>
                <a:spcPts val="3806"/>
              </a:lnSpc>
              <a:buFont typeface="Arial"/>
              <a:buChar char="•"/>
            </a:pPr>
            <a:r>
              <a:rPr lang="en-US" sz="271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Existing </a:t>
            </a:r>
            <a:r>
              <a:rPr lang="en-US" sz="2718" b="1" dirty="0" err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Defence</a:t>
            </a:r>
            <a:r>
              <a:rPr lang="en-US" sz="271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rely on strong assumptions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699" y="3590712"/>
            <a:ext cx="13579633" cy="45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985" lvl="1" indent="-293492" algn="l">
              <a:lnSpc>
                <a:spcPts val="3806"/>
              </a:lnSpc>
              <a:buFont typeface="Arial"/>
              <a:buChar char="•"/>
            </a:pPr>
            <a:r>
              <a:rPr lang="en-US" sz="271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Significant accuracy degradation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8022" y="4429411"/>
            <a:ext cx="13579633" cy="93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985" lvl="1" indent="-293492" algn="l">
              <a:lnSpc>
                <a:spcPts val="3806"/>
              </a:lnSpc>
              <a:buFont typeface="Arial"/>
              <a:buChar char="•"/>
            </a:pPr>
            <a:r>
              <a:rPr lang="en-US" sz="271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Anomaly based </a:t>
            </a:r>
            <a:r>
              <a:rPr lang="en-US" sz="2718" b="1" dirty="0" err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defence</a:t>
            </a:r>
            <a:r>
              <a:rPr lang="en-US" sz="2718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employ static metrics that fail under an adaptive attack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01FA5-9386-7AAB-FA1C-DC2DA66AECEA}"/>
              </a:ext>
            </a:extLst>
          </p:cNvPr>
          <p:cNvSpPr txBox="1"/>
          <p:nvPr/>
        </p:nvSpPr>
        <p:spPr>
          <a:xfrm>
            <a:off x="888021" y="5752384"/>
            <a:ext cx="13579633" cy="141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985" lvl="1" indent="-293492" algn="l">
              <a:lnSpc>
                <a:spcPts val="3806"/>
              </a:lnSpc>
              <a:buFont typeface="Arial"/>
              <a:buChar char="•"/>
            </a:pPr>
            <a:r>
              <a:rPr lang="en-US" sz="2718" b="1" dirty="0">
                <a:solidFill>
                  <a:schemeClr val="accent3">
                    <a:lumMod val="75000"/>
                  </a:schemeClr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Our approach, Federated Representative Attention (</a:t>
            </a:r>
            <a:r>
              <a:rPr lang="en-US" sz="2718" b="1" dirty="0" err="1">
                <a:solidFill>
                  <a:schemeClr val="accent3">
                    <a:lumMod val="75000"/>
                  </a:schemeClr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FeRA</a:t>
            </a:r>
            <a:r>
              <a:rPr lang="en-US" sz="2718" b="1" dirty="0">
                <a:solidFill>
                  <a:schemeClr val="accent3">
                    <a:lumMod val="75000"/>
                  </a:schemeClr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), aligns closely with representation-based anomaly detection but integrates multi-head attention for scrutinizing client updates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24950" y="2100819"/>
            <a:ext cx="14994880" cy="6410311"/>
          </a:xfrm>
          <a:custGeom>
            <a:avLst/>
            <a:gdLst/>
            <a:ahLst/>
            <a:cxnLst/>
            <a:rect l="l" t="t" r="r" b="b"/>
            <a:pathLst>
              <a:path w="14994880" h="6410311">
                <a:moveTo>
                  <a:pt x="0" y="0"/>
                </a:moveTo>
                <a:lnTo>
                  <a:pt x="14994880" y="0"/>
                </a:lnTo>
                <a:lnTo>
                  <a:pt x="14994880" y="6410312"/>
                </a:lnTo>
                <a:lnTo>
                  <a:pt x="0" y="6410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676470" y="545291"/>
            <a:ext cx="9347022" cy="111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FeRA</a:t>
            </a:r>
            <a:r>
              <a:rPr lang="en-US" sz="6520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Block Diagram </a:t>
            </a:r>
          </a:p>
        </p:txBody>
      </p:sp>
      <p:grpSp>
        <p:nvGrpSpPr>
          <p:cNvPr id="48" name="Group 1">
            <a:extLst>
              <a:ext uri="{FF2B5EF4-FFF2-40B4-BE49-F238E27FC236}">
                <a16:creationId xmlns:a16="http://schemas.microsoft.com/office/drawing/2014/main" id="{58719E3D-B642-6CD0-F20D-47604DEC3E81}"/>
              </a:ext>
            </a:extLst>
          </p:cNvPr>
          <p:cNvGrpSpPr/>
          <p:nvPr/>
        </p:nvGrpSpPr>
        <p:grpSpPr>
          <a:xfrm>
            <a:off x="4059947" y="3750466"/>
            <a:ext cx="7256105" cy="6627193"/>
            <a:chOff x="4059947" y="3750466"/>
            <a:chExt cx="7256105" cy="66271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7DE264-6ACD-D99F-6711-6BEE76E15677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4059947" y="8788552"/>
              <a:ext cx="7184933" cy="130794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1FD6EA1D-F8C0-872C-9F56-90240AE15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31118" y="8495891"/>
              <a:ext cx="7184934" cy="1881768"/>
            </a:xfrm>
            <a:prstGeom prst="rect">
              <a:avLst/>
            </a:prstGeom>
          </p:spPr>
        </p:pic>
        <p:pic>
          <p:nvPicPr>
            <p:cNvPr id="46" name="Graphic 45" descr="Back with solid fill">
              <a:extLst>
                <a:ext uri="{FF2B5EF4-FFF2-40B4-BE49-F238E27FC236}">
                  <a16:creationId xmlns:a16="http://schemas.microsoft.com/office/drawing/2014/main" id="{5F94B472-A739-86D6-228A-F644E2BC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7266690">
              <a:off x="5862289" y="4872148"/>
              <a:ext cx="5520833" cy="3277469"/>
            </a:xfrm>
            <a:prstGeom prst="rect">
              <a:avLst/>
            </a:prstGeom>
          </p:spPr>
        </p:pic>
      </p:grpSp>
      <p:grpSp>
        <p:nvGrpSpPr>
          <p:cNvPr id="50" name="Group 2">
            <a:extLst>
              <a:ext uri="{FF2B5EF4-FFF2-40B4-BE49-F238E27FC236}">
                <a16:creationId xmlns:a16="http://schemas.microsoft.com/office/drawing/2014/main" id="{65EA3E20-2259-8867-5087-46827328C6EB}"/>
              </a:ext>
            </a:extLst>
          </p:cNvPr>
          <p:cNvGrpSpPr/>
          <p:nvPr/>
        </p:nvGrpSpPr>
        <p:grpSpPr>
          <a:xfrm>
            <a:off x="4059947" y="3750464"/>
            <a:ext cx="7184933" cy="6601900"/>
            <a:chOff x="4059947" y="3750464"/>
            <a:chExt cx="7184933" cy="6601900"/>
          </a:xfrm>
        </p:grpSpPr>
        <p:pic>
          <p:nvPicPr>
            <p:cNvPr id="29" name="Graphic 28" descr="Back with solid fill">
              <a:extLst>
                <a:ext uri="{FF2B5EF4-FFF2-40B4-BE49-F238E27FC236}">
                  <a16:creationId xmlns:a16="http://schemas.microsoft.com/office/drawing/2014/main" id="{3D5B2373-0ECF-F8B8-1130-9EFD69010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7266690">
              <a:off x="5852935" y="4872146"/>
              <a:ext cx="5520833" cy="3277469"/>
            </a:xfrm>
            <a:prstGeom prst="rect">
              <a:avLst/>
            </a:prstGeom>
          </p:spPr>
        </p:pic>
        <p:pic>
          <p:nvPicPr>
            <p:cNvPr id="34" name="Picture 26">
              <a:extLst>
                <a:ext uri="{FF2B5EF4-FFF2-40B4-BE49-F238E27FC236}">
                  <a16:creationId xmlns:a16="http://schemas.microsoft.com/office/drawing/2014/main" id="{258667B4-7470-B889-936A-524F67BD1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91253" y="8553219"/>
              <a:ext cx="4232232" cy="1799145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B18A73-A696-1AD1-D148-B54C57FED0C3}"/>
                </a:ext>
              </a:extLst>
            </p:cNvPr>
            <p:cNvSpPr/>
            <p:nvPr/>
          </p:nvSpPr>
          <p:spPr>
            <a:xfrm flipH="1" flipV="1">
              <a:off x="4059947" y="8795406"/>
              <a:ext cx="7184933" cy="130794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3">
            <a:extLst>
              <a:ext uri="{FF2B5EF4-FFF2-40B4-BE49-F238E27FC236}">
                <a16:creationId xmlns:a16="http://schemas.microsoft.com/office/drawing/2014/main" id="{61C2F92E-DDA7-39CA-F997-2D2D28F9D7EA}"/>
              </a:ext>
            </a:extLst>
          </p:cNvPr>
          <p:cNvGrpSpPr/>
          <p:nvPr/>
        </p:nvGrpSpPr>
        <p:grpSpPr>
          <a:xfrm>
            <a:off x="7272076" y="5341920"/>
            <a:ext cx="7351063" cy="5052098"/>
            <a:chOff x="7272076" y="5341920"/>
            <a:chExt cx="7351063" cy="505209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3D8E7-FABE-A9E2-77F5-A985E28F3F50}"/>
                </a:ext>
              </a:extLst>
            </p:cNvPr>
            <p:cNvSpPr/>
            <p:nvPr/>
          </p:nvSpPr>
          <p:spPr>
            <a:xfrm flipH="1" flipV="1">
              <a:off x="7272076" y="8764547"/>
              <a:ext cx="7184933" cy="130794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Back with solid fill">
              <a:extLst>
                <a:ext uri="{FF2B5EF4-FFF2-40B4-BE49-F238E27FC236}">
                  <a16:creationId xmlns:a16="http://schemas.microsoft.com/office/drawing/2014/main" id="{80D0DAC2-5298-4C26-4C06-D4BE9ADD8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7266690">
              <a:off x="9213886" y="6178637"/>
              <a:ext cx="4118255" cy="2444822"/>
            </a:xfrm>
            <a:prstGeom prst="rect">
              <a:avLst/>
            </a:prstGeom>
          </p:spPr>
        </p:pic>
        <p:pic>
          <p:nvPicPr>
            <p:cNvPr id="35" name="Picture 21">
              <a:extLst>
                <a:ext uri="{FF2B5EF4-FFF2-40B4-BE49-F238E27FC236}">
                  <a16:creationId xmlns:a16="http://schemas.microsoft.com/office/drawing/2014/main" id="{C0B0826C-F5CC-95A4-5657-1DB7F1FD2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10211" y="8553219"/>
              <a:ext cx="7212928" cy="1840799"/>
            </a:xfrm>
            <a:prstGeom prst="rect">
              <a:avLst/>
            </a:prstGeom>
          </p:spPr>
        </p:pic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B6EA2569-6AF3-1E5C-7962-EE0364383B09}"/>
              </a:ext>
            </a:extLst>
          </p:cNvPr>
          <p:cNvGrpSpPr/>
          <p:nvPr/>
        </p:nvGrpSpPr>
        <p:grpSpPr>
          <a:xfrm>
            <a:off x="7632871" y="5438843"/>
            <a:ext cx="4660242" cy="5141235"/>
            <a:chOff x="7632871" y="5438843"/>
            <a:chExt cx="4660242" cy="5141235"/>
          </a:xfrm>
        </p:grpSpPr>
        <p:pic>
          <p:nvPicPr>
            <p:cNvPr id="36" name="Picture 23">
              <a:extLst>
                <a:ext uri="{FF2B5EF4-FFF2-40B4-BE49-F238E27FC236}">
                  <a16:creationId xmlns:a16="http://schemas.microsoft.com/office/drawing/2014/main" id="{AB43BA61-58C5-F9C6-EBB4-09F9C5564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32871" y="8267700"/>
              <a:ext cx="4162281" cy="2312378"/>
            </a:xfrm>
            <a:prstGeom prst="rect">
              <a:avLst/>
            </a:prstGeom>
          </p:spPr>
        </p:pic>
        <p:pic>
          <p:nvPicPr>
            <p:cNvPr id="38" name="Graphic 37" descr="Back with solid fill">
              <a:extLst>
                <a:ext uri="{FF2B5EF4-FFF2-40B4-BE49-F238E27FC236}">
                  <a16:creationId xmlns:a16="http://schemas.microsoft.com/office/drawing/2014/main" id="{D9C97D0D-0D24-C8CC-5F25-575E33E7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7266690">
              <a:off x="9673792" y="6106710"/>
              <a:ext cx="3287187" cy="1951454"/>
            </a:xfrm>
            <a:prstGeom prst="rect">
              <a:avLst/>
            </a:prstGeom>
          </p:spPr>
        </p:pic>
      </p:grpSp>
      <p:grpSp>
        <p:nvGrpSpPr>
          <p:cNvPr id="53" name="Group 5">
            <a:extLst>
              <a:ext uri="{FF2B5EF4-FFF2-40B4-BE49-F238E27FC236}">
                <a16:creationId xmlns:a16="http://schemas.microsoft.com/office/drawing/2014/main" id="{519358AC-18CA-ED8F-29A7-CFE89E747F4F}"/>
              </a:ext>
            </a:extLst>
          </p:cNvPr>
          <p:cNvGrpSpPr/>
          <p:nvPr/>
        </p:nvGrpSpPr>
        <p:grpSpPr>
          <a:xfrm>
            <a:off x="4219786" y="7032205"/>
            <a:ext cx="8315555" cy="3254795"/>
            <a:chOff x="4219786" y="7032205"/>
            <a:chExt cx="8315555" cy="3254795"/>
          </a:xfrm>
        </p:grpSpPr>
        <p:pic>
          <p:nvPicPr>
            <p:cNvPr id="39" name="Picture 17">
              <a:extLst>
                <a:ext uri="{FF2B5EF4-FFF2-40B4-BE49-F238E27FC236}">
                  <a16:creationId xmlns:a16="http://schemas.microsoft.com/office/drawing/2014/main" id="{C285462F-77A6-9463-0659-C46EE5678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93548" y="8667307"/>
              <a:ext cx="4877009" cy="1619693"/>
            </a:xfrm>
            <a:prstGeom prst="rect">
              <a:avLst/>
            </a:prstGeom>
          </p:spPr>
        </p:pic>
        <p:pic>
          <p:nvPicPr>
            <p:cNvPr id="40" name="Graphic 39" descr="Back with solid fill">
              <a:extLst>
                <a:ext uri="{FF2B5EF4-FFF2-40B4-BE49-F238E27FC236}">
                  <a16:creationId xmlns:a16="http://schemas.microsoft.com/office/drawing/2014/main" id="{6DAD214A-4B9A-AC76-B3D7-8D37F8E9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244015">
              <a:off x="9248154" y="7032205"/>
              <a:ext cx="3287187" cy="195145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60AB9F4-2F0A-C867-74C8-75F9797280F0}"/>
                </a:ext>
              </a:extLst>
            </p:cNvPr>
            <p:cNvSpPr/>
            <p:nvPr/>
          </p:nvSpPr>
          <p:spPr>
            <a:xfrm flipH="1" flipV="1">
              <a:off x="4219786" y="8795406"/>
              <a:ext cx="7184933" cy="130794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6">
            <a:extLst>
              <a:ext uri="{FF2B5EF4-FFF2-40B4-BE49-F238E27FC236}">
                <a16:creationId xmlns:a16="http://schemas.microsoft.com/office/drawing/2014/main" id="{C4046023-7420-EF08-3760-7D2B9E7A2245}"/>
              </a:ext>
            </a:extLst>
          </p:cNvPr>
          <p:cNvGrpSpPr/>
          <p:nvPr/>
        </p:nvGrpSpPr>
        <p:grpSpPr>
          <a:xfrm>
            <a:off x="3676470" y="7192694"/>
            <a:ext cx="7184933" cy="2879958"/>
            <a:chOff x="3676470" y="7192694"/>
            <a:chExt cx="7184933" cy="2879958"/>
          </a:xfrm>
        </p:grpSpPr>
        <p:pic>
          <p:nvPicPr>
            <p:cNvPr id="42" name="Picture 16">
              <a:extLst>
                <a:ext uri="{FF2B5EF4-FFF2-40B4-BE49-F238E27FC236}">
                  <a16:creationId xmlns:a16="http://schemas.microsoft.com/office/drawing/2014/main" id="{81CD85CB-0191-F43C-75BF-5684F22F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99113" y="8643893"/>
              <a:ext cx="4451418" cy="1426182"/>
            </a:xfrm>
            <a:prstGeom prst="rect">
              <a:avLst/>
            </a:prstGeom>
          </p:spPr>
        </p:pic>
        <p:pic>
          <p:nvPicPr>
            <p:cNvPr id="43" name="Graphic 42" descr="Back with solid fill">
              <a:extLst>
                <a:ext uri="{FF2B5EF4-FFF2-40B4-BE49-F238E27FC236}">
                  <a16:creationId xmlns:a16="http://schemas.microsoft.com/office/drawing/2014/main" id="{722E484E-D160-DA08-9B2C-5C63AD88E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244015">
              <a:off x="7421916" y="7192694"/>
              <a:ext cx="2942724" cy="174696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DAB27ED-BA3A-C100-10E8-D8432EE453CD}"/>
                </a:ext>
              </a:extLst>
            </p:cNvPr>
            <p:cNvSpPr/>
            <p:nvPr/>
          </p:nvSpPr>
          <p:spPr>
            <a:xfrm flipH="1" flipV="1">
              <a:off x="3676470" y="8764704"/>
              <a:ext cx="7184933" cy="130794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7">
            <a:extLst>
              <a:ext uri="{FF2B5EF4-FFF2-40B4-BE49-F238E27FC236}">
                <a16:creationId xmlns:a16="http://schemas.microsoft.com/office/drawing/2014/main" id="{5D606130-C39D-A18C-246A-4D3720F1ADE0}"/>
              </a:ext>
            </a:extLst>
          </p:cNvPr>
          <p:cNvGrpSpPr/>
          <p:nvPr/>
        </p:nvGrpSpPr>
        <p:grpSpPr>
          <a:xfrm>
            <a:off x="3828870" y="7345094"/>
            <a:ext cx="7184933" cy="2879958"/>
            <a:chOff x="3828870" y="7345094"/>
            <a:chExt cx="7184933" cy="2879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E18F7ED-396B-5A33-961F-B24747D35652}"/>
                    </a:ext>
                  </a:extLst>
                </p:cNvPr>
                <p:cNvSpPr txBox="1"/>
                <p:nvPr/>
              </p:nvSpPr>
              <p:spPr>
                <a:xfrm>
                  <a:off x="5121593" y="9119317"/>
                  <a:ext cx="434520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𝑚𝑒𝑑𝑖𝑎𝑛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4800" dirty="0"/>
                    <a:t>}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E18F7ED-396B-5A33-961F-B24747D356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93" y="9119317"/>
                  <a:ext cx="4345207" cy="738664"/>
                </a:xfrm>
                <a:prstGeom prst="rect">
                  <a:avLst/>
                </a:prstGeom>
                <a:blipFill>
                  <a:blip r:embed="rId15"/>
                  <a:stretch>
                    <a:fillRect l="-3499" t="-25424" r="-6706" b="-491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7" name="Graphic 56" descr="Back with solid fill">
              <a:extLst>
                <a:ext uri="{FF2B5EF4-FFF2-40B4-BE49-F238E27FC236}">
                  <a16:creationId xmlns:a16="http://schemas.microsoft.com/office/drawing/2014/main" id="{57F65E7F-35D3-3B1E-87B6-3CD22B33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244015">
              <a:off x="7574316" y="7345094"/>
              <a:ext cx="2942724" cy="1746962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D405557-C533-1818-4335-48B02DCAB87F}"/>
                </a:ext>
              </a:extLst>
            </p:cNvPr>
            <p:cNvSpPr/>
            <p:nvPr/>
          </p:nvSpPr>
          <p:spPr>
            <a:xfrm flipH="1" flipV="1">
              <a:off x="3828870" y="8917104"/>
              <a:ext cx="7184933" cy="130794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8">
            <a:extLst>
              <a:ext uri="{FF2B5EF4-FFF2-40B4-BE49-F238E27FC236}">
                <a16:creationId xmlns:a16="http://schemas.microsoft.com/office/drawing/2014/main" id="{0ABD737E-C5AE-0790-5B85-53ADAFE159D9}"/>
              </a:ext>
            </a:extLst>
          </p:cNvPr>
          <p:cNvGrpSpPr/>
          <p:nvPr/>
        </p:nvGrpSpPr>
        <p:grpSpPr>
          <a:xfrm>
            <a:off x="4088757" y="7177242"/>
            <a:ext cx="7184933" cy="2879958"/>
            <a:chOff x="4088757" y="7177242"/>
            <a:chExt cx="7184933" cy="2879958"/>
          </a:xfrm>
        </p:grpSpPr>
        <p:pic>
          <p:nvPicPr>
            <p:cNvPr id="62" name="Graphic 61" descr="Back with solid fill">
              <a:extLst>
                <a:ext uri="{FF2B5EF4-FFF2-40B4-BE49-F238E27FC236}">
                  <a16:creationId xmlns:a16="http://schemas.microsoft.com/office/drawing/2014/main" id="{8893AE64-A13F-170B-D94E-0C24229B6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244015">
              <a:off x="7834203" y="7177242"/>
              <a:ext cx="2942724" cy="1746962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A874B59-60A8-E309-8025-E52AA9406BDC}"/>
                </a:ext>
              </a:extLst>
            </p:cNvPr>
            <p:cNvSpPr/>
            <p:nvPr/>
          </p:nvSpPr>
          <p:spPr>
            <a:xfrm flipH="1" flipV="1">
              <a:off x="4088757" y="8749252"/>
              <a:ext cx="7184933" cy="130794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0C59C9D-53BC-0F34-EB9E-E4A7CE004C5F}"/>
                    </a:ext>
                  </a:extLst>
                </p:cNvPr>
                <p:cNvSpPr txBox="1"/>
                <p:nvPr/>
              </p:nvSpPr>
              <p:spPr>
                <a:xfrm>
                  <a:off x="4570896" y="9053930"/>
                  <a:ext cx="6163034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𝑀𝐴𝐷</m:t>
                        </m:r>
                        <m:r>
                          <a:rPr lang="en-GB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𝑚𝑒𝑑𝑖𝑎𝑛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</m:d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0C59C9D-53BC-0F34-EB9E-E4A7CE004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0896" y="9053930"/>
                  <a:ext cx="6163034" cy="615553"/>
                </a:xfrm>
                <a:prstGeom prst="rect">
                  <a:avLst/>
                </a:prstGeom>
                <a:blipFill>
                  <a:blip r:embed="rId16"/>
                  <a:stretch>
                    <a:fillRect l="-1646" t="-2000" r="-206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9">
            <a:extLst>
              <a:ext uri="{FF2B5EF4-FFF2-40B4-BE49-F238E27FC236}">
                <a16:creationId xmlns:a16="http://schemas.microsoft.com/office/drawing/2014/main" id="{FF26B188-1A1F-C589-5D6F-D1D06E7C4F21}"/>
              </a:ext>
            </a:extLst>
          </p:cNvPr>
          <p:cNvGrpSpPr/>
          <p:nvPr/>
        </p:nvGrpSpPr>
        <p:grpSpPr>
          <a:xfrm>
            <a:off x="4241157" y="7182964"/>
            <a:ext cx="7184933" cy="2879958"/>
            <a:chOff x="4241157" y="7182964"/>
            <a:chExt cx="7184933" cy="2879958"/>
          </a:xfrm>
        </p:grpSpPr>
        <p:pic>
          <p:nvPicPr>
            <p:cNvPr id="68" name="Graphic 67" descr="Back with solid fill">
              <a:extLst>
                <a:ext uri="{FF2B5EF4-FFF2-40B4-BE49-F238E27FC236}">
                  <a16:creationId xmlns:a16="http://schemas.microsoft.com/office/drawing/2014/main" id="{16E6711C-F909-8D02-2974-8C442C273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244015">
              <a:off x="7986603" y="7182964"/>
              <a:ext cx="2942724" cy="1746962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E9F2284-9F91-8DFA-D825-C40856F2D75A}"/>
                </a:ext>
              </a:extLst>
            </p:cNvPr>
            <p:cNvSpPr/>
            <p:nvPr/>
          </p:nvSpPr>
          <p:spPr>
            <a:xfrm flipH="1" flipV="1">
              <a:off x="4241157" y="8754974"/>
              <a:ext cx="7184933" cy="130794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9B8D2BF-62CC-D955-24C1-294F2534E3A1}"/>
                    </a:ext>
                  </a:extLst>
                </p:cNvPr>
                <p:cNvSpPr txBox="1"/>
                <p:nvPr/>
              </p:nvSpPr>
              <p:spPr>
                <a:xfrm>
                  <a:off x="4837536" y="9028635"/>
                  <a:ext cx="6025303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=0.6745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</m:d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𝑀𝐴𝐷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9B8D2BF-62CC-D955-24C1-294F2534E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7536" y="9028635"/>
                  <a:ext cx="6025303" cy="615553"/>
                </a:xfrm>
                <a:prstGeom prst="rect">
                  <a:avLst/>
                </a:prstGeom>
                <a:blipFill>
                  <a:blip r:embed="rId17"/>
                  <a:stretch>
                    <a:fillRect t="-2000" r="-1263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10">
            <a:extLst>
              <a:ext uri="{FF2B5EF4-FFF2-40B4-BE49-F238E27FC236}">
                <a16:creationId xmlns:a16="http://schemas.microsoft.com/office/drawing/2014/main" id="{D9264CAA-1AEE-894C-D196-BDB6D2575481}"/>
              </a:ext>
            </a:extLst>
          </p:cNvPr>
          <p:cNvGrpSpPr/>
          <p:nvPr/>
        </p:nvGrpSpPr>
        <p:grpSpPr>
          <a:xfrm>
            <a:off x="4361363" y="7172662"/>
            <a:ext cx="7184933" cy="2879958"/>
            <a:chOff x="4361363" y="7172662"/>
            <a:chExt cx="7184933" cy="2879958"/>
          </a:xfrm>
        </p:grpSpPr>
        <p:pic>
          <p:nvPicPr>
            <p:cNvPr id="78" name="Graphic 77" descr="Back with solid fill">
              <a:extLst>
                <a:ext uri="{FF2B5EF4-FFF2-40B4-BE49-F238E27FC236}">
                  <a16:creationId xmlns:a16="http://schemas.microsoft.com/office/drawing/2014/main" id="{E8383FF5-37C0-DD1C-21BD-2B2CD1BE4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244015">
              <a:off x="8106809" y="7172662"/>
              <a:ext cx="2942724" cy="1746962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BBACE15-66BD-7B4D-806D-FA4B2C438775}"/>
                </a:ext>
              </a:extLst>
            </p:cNvPr>
            <p:cNvSpPr/>
            <p:nvPr/>
          </p:nvSpPr>
          <p:spPr>
            <a:xfrm flipH="1" flipV="1">
              <a:off x="4361363" y="8744672"/>
              <a:ext cx="7184933" cy="1307948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89A399D-2D8F-4BA0-8EF3-F684EA739454}"/>
                    </a:ext>
                  </a:extLst>
                </p:cNvPr>
                <p:cNvSpPr txBox="1"/>
                <p:nvPr/>
              </p:nvSpPr>
              <p:spPr>
                <a:xfrm>
                  <a:off x="5153741" y="8978330"/>
                  <a:ext cx="5796330" cy="7677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89A399D-2D8F-4BA0-8EF3-F684EA739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3741" y="8978330"/>
                  <a:ext cx="5796330" cy="767711"/>
                </a:xfrm>
                <a:prstGeom prst="rect">
                  <a:avLst/>
                </a:prstGeom>
                <a:blipFill>
                  <a:blip r:embed="rId18"/>
                  <a:stretch>
                    <a:fillRect l="-655"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A07B2-0B0F-28C3-AD3E-0D23A714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6417A6-EB93-109B-6F02-CFAF357C920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5EE1105-B662-47AC-B50B-2D528DCA0258}"/>
              </a:ext>
            </a:extLst>
          </p:cNvPr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EB669A8-8DDE-28D7-64E3-5890020302D7}"/>
              </a:ext>
            </a:extLst>
          </p:cNvPr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8A51E5D-7E82-8FF9-1A94-3C336918F8F2}"/>
              </a:ext>
            </a:extLst>
          </p:cNvPr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4DFC18A-41B8-0D9A-B2ED-77A0307E29DB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4BFF27D-1EA6-E588-A7DC-26481832A569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2676054-F7F4-4B85-670D-C0CA7CC7EED3}"/>
              </a:ext>
            </a:extLst>
          </p:cNvPr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106482B-E621-834C-4C81-EB2C7432DF84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DA5B920-3EA7-C448-CDB7-8922C50AE73B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7E2FC9A-19E3-E75A-19EF-E76CF3E5F6B6}"/>
              </a:ext>
            </a:extLst>
          </p:cNvPr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9F4821E-29CC-6033-9E90-50FDDD9B7C78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0C496A1-DAF4-2540-12DD-4CCBCC62C83C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2DC65DA5-A772-EAD7-3375-446189744C3E}"/>
              </a:ext>
            </a:extLst>
          </p:cNvPr>
          <p:cNvSpPr txBox="1"/>
          <p:nvPr/>
        </p:nvSpPr>
        <p:spPr>
          <a:xfrm>
            <a:off x="1375667" y="1038744"/>
            <a:ext cx="11044933" cy="1081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b="1" dirty="0" err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FeRA</a:t>
            </a:r>
            <a:r>
              <a:rPr lang="en-US" sz="652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Algorithm</a:t>
            </a:r>
          </a:p>
        </p:txBody>
      </p:sp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AE5680-2089-205F-24B8-D1FD46B87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37"/>
          <a:stretch>
            <a:fillRect/>
          </a:stretch>
        </p:blipFill>
        <p:spPr>
          <a:xfrm>
            <a:off x="1168391" y="2093923"/>
            <a:ext cx="16176001" cy="3274767"/>
          </a:xfrm>
          <a:prstGeom prst="rect">
            <a:avLst/>
          </a:prstGeom>
        </p:spPr>
      </p:pic>
      <p:pic>
        <p:nvPicPr>
          <p:cNvPr id="16" name="Picture 1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34E4138-1CF7-3762-F5D6-B250DED0A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8" b="60889"/>
          <a:stretch>
            <a:fillRect/>
          </a:stretch>
        </p:blipFill>
        <p:spPr>
          <a:xfrm>
            <a:off x="1104411" y="5295900"/>
            <a:ext cx="16269189" cy="1622942"/>
          </a:xfrm>
          <a:prstGeom prst="rect">
            <a:avLst/>
          </a:prstGeom>
        </p:spPr>
      </p:pic>
      <p:pic>
        <p:nvPicPr>
          <p:cNvPr id="18" name="Picture 1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67671FE-2884-8436-FE76-8DD2A9DFB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04" b="45704"/>
          <a:stretch>
            <a:fillRect/>
          </a:stretch>
        </p:blipFill>
        <p:spPr>
          <a:xfrm>
            <a:off x="1104424" y="6896100"/>
            <a:ext cx="16269176" cy="19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5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7ACB1-2375-B3DE-D50C-352FF1FE2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B5A621-CAE8-9DDB-F08D-53D474FF8F3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E22AB29-55F4-900A-8BC9-5955DEBA2144}"/>
              </a:ext>
            </a:extLst>
          </p:cNvPr>
          <p:cNvSpPr/>
          <p:nvPr/>
        </p:nvSpPr>
        <p:spPr>
          <a:xfrm>
            <a:off x="7541634" y="1162569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D3A83C8-6910-7424-056A-DCC3D97937B2}"/>
              </a:ext>
            </a:extLst>
          </p:cNvPr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248DEAF-8F1B-9A6F-BC51-DCD3663D8741}"/>
              </a:ext>
            </a:extLst>
          </p:cNvPr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BD19B52-E098-444F-ED94-CFBC3FD63465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78210EF-4FD1-8231-6904-F33FA96026D0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02B63E9-65E1-7848-6A2A-86C8440CAA92}"/>
              </a:ext>
            </a:extLst>
          </p:cNvPr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F9EB41C-F54A-0AAA-CEAD-92A1B651F144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AF3C22B-8A4D-1CC5-E0CD-D804EDFA2081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094940D-7237-0035-84F0-4A54FAB6458E}"/>
              </a:ext>
            </a:extLst>
          </p:cNvPr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6AE107-15C2-9D61-DC1F-6BAD5710A67B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7FB8CCF-F5D8-929B-F8B0-72425A3CAB6B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5839E5E1-2C7D-B816-9956-341B11A1F6EC}"/>
              </a:ext>
            </a:extLst>
          </p:cNvPr>
          <p:cNvSpPr txBox="1"/>
          <p:nvPr/>
        </p:nvSpPr>
        <p:spPr>
          <a:xfrm>
            <a:off x="1375667" y="1038744"/>
            <a:ext cx="11044933" cy="1081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 b="1" dirty="0" err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FeRA</a:t>
            </a:r>
            <a:r>
              <a:rPr lang="en-US" sz="6520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Algorithm</a:t>
            </a:r>
          </a:p>
        </p:txBody>
      </p:sp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D2CBECB-E271-374C-FF40-7F5807026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9" b="29589"/>
          <a:stretch>
            <a:fillRect/>
          </a:stretch>
        </p:blipFill>
        <p:spPr>
          <a:xfrm>
            <a:off x="1375670" y="2728850"/>
            <a:ext cx="15009634" cy="1769528"/>
          </a:xfrm>
          <a:prstGeom prst="rect">
            <a:avLst/>
          </a:prstGeom>
        </p:spPr>
      </p:pic>
      <p:pic>
        <p:nvPicPr>
          <p:cNvPr id="19" name="Picture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7B3F6C3-62FB-EA29-838C-AC54837A7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21" b="18409"/>
          <a:stretch>
            <a:fillRect/>
          </a:stretch>
        </p:blipFill>
        <p:spPr>
          <a:xfrm>
            <a:off x="1375667" y="4457700"/>
            <a:ext cx="15009641" cy="1397363"/>
          </a:xfrm>
          <a:prstGeom prst="rect">
            <a:avLst/>
          </a:prstGeom>
        </p:spPr>
      </p:pic>
      <p:pic>
        <p:nvPicPr>
          <p:cNvPr id="20" name="Picture 1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2E6E4D6-9142-A855-1FB0-2E94E7D71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85" b="4315"/>
          <a:stretch>
            <a:fillRect/>
          </a:stretch>
        </p:blipFill>
        <p:spPr>
          <a:xfrm>
            <a:off x="1371600" y="5753100"/>
            <a:ext cx="15009631" cy="162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7192-3818-562D-2625-CDEC918BC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810A2F-C649-9A12-7B3E-B94FAFFE10D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BCFCC33-8913-17FB-3535-989A066D6359}"/>
              </a:ext>
            </a:extLst>
          </p:cNvPr>
          <p:cNvSpPr/>
          <p:nvPr/>
        </p:nvSpPr>
        <p:spPr>
          <a:xfrm>
            <a:off x="7313538" y="1361796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D231921-97FB-5F32-6D0C-5B7A01C43505}"/>
              </a:ext>
            </a:extLst>
          </p:cNvPr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F800AA6-6B7C-21A2-E56B-BC3E45BB3276}"/>
              </a:ext>
            </a:extLst>
          </p:cNvPr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1414951-F585-EAB8-A53C-7D350965D553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6CD37EA-CB5D-AAAC-B418-F681E703F99E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BAE6157-5AF9-4F34-9653-AFC85E710418}"/>
              </a:ext>
            </a:extLst>
          </p:cNvPr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2CB112-F22F-49FE-ED1A-DD38D19FE5BE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097E12D-9EA1-9268-623C-75CBB9398B1E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332F648-DAA4-974A-F792-4D088DE312E8}"/>
              </a:ext>
            </a:extLst>
          </p:cNvPr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D796D02-CE93-3A85-F91A-0620DA8FC5B4}"/>
                </a:ext>
              </a:extLst>
            </p:cNvPr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E28687B-BCE0-B36D-52C8-EFDB9BF4821A}"/>
                </a:ext>
              </a:extLst>
            </p:cNvPr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FD704C93-6E5A-0EC1-0DDE-2B31F584C7E8}"/>
              </a:ext>
            </a:extLst>
          </p:cNvPr>
          <p:cNvSpPr txBox="1"/>
          <p:nvPr/>
        </p:nvSpPr>
        <p:spPr>
          <a:xfrm>
            <a:off x="1028700" y="619404"/>
            <a:ext cx="16230600" cy="74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4"/>
              </a:lnSpc>
              <a:spcBef>
                <a:spcPct val="0"/>
              </a:spcBef>
            </a:pPr>
            <a:r>
              <a:rPr lang="en-US" sz="4403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Evaluation Metrics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28300A7-9836-2013-1BFA-5E23D4864C4E}"/>
              </a:ext>
            </a:extLst>
          </p:cNvPr>
          <p:cNvSpPr txBox="1"/>
          <p:nvPr/>
        </p:nvSpPr>
        <p:spPr>
          <a:xfrm>
            <a:off x="1000125" y="2544818"/>
            <a:ext cx="15869753" cy="54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Main Task Accuracy (MTA)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A2C8A59-68DA-264E-E704-FB2A330F9B21}"/>
              </a:ext>
            </a:extLst>
          </p:cNvPr>
          <p:cNvSpPr txBox="1"/>
          <p:nvPr/>
        </p:nvSpPr>
        <p:spPr>
          <a:xfrm>
            <a:off x="1000125" y="3805730"/>
            <a:ext cx="15101819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Attack Success Rate (ASR)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D27DC-E916-2A65-3993-D8AC45BC29D8}"/>
              </a:ext>
            </a:extLst>
          </p:cNvPr>
          <p:cNvSpPr txBox="1"/>
          <p:nvPr/>
        </p:nvSpPr>
        <p:spPr>
          <a:xfrm>
            <a:off x="2750138" y="5708547"/>
            <a:ext cx="9439276" cy="1136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 i="1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“A successful </a:t>
            </a:r>
            <a:r>
              <a:rPr lang="en-US" sz="3299" i="1" dirty="0" err="1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defence</a:t>
            </a:r>
            <a:r>
              <a:rPr lang="en-US" sz="3299" i="1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must simultaneously keep MTA high and ASR low.”</a:t>
            </a:r>
          </a:p>
        </p:txBody>
      </p:sp>
    </p:spTree>
    <p:extLst>
      <p:ext uri="{BB962C8B-B14F-4D97-AF65-F5344CB8AC3E}">
        <p14:creationId xmlns:p14="http://schemas.microsoft.com/office/powerpoint/2010/main" val="402966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7427586" y="1028700"/>
            <a:ext cx="11935807" cy="12697667"/>
          </a:xfrm>
          <a:custGeom>
            <a:avLst/>
            <a:gdLst/>
            <a:ahLst/>
            <a:cxnLst/>
            <a:rect l="l" t="t" r="r" b="b"/>
            <a:pathLst>
              <a:path w="11935807" h="1269766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23491" y="5332449"/>
            <a:ext cx="5784284" cy="6153493"/>
          </a:xfrm>
          <a:custGeom>
            <a:avLst/>
            <a:gdLst/>
            <a:ahLst/>
            <a:cxnLst/>
            <a:rect l="l" t="t" r="r" b="b"/>
            <a:pathLst>
              <a:path w="5784284" h="6153493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8788554"/>
            <a:ext cx="469746" cy="469746"/>
            <a:chOff x="0" y="0"/>
            <a:chExt cx="123719" cy="1237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982" y="8788554"/>
            <a:ext cx="469746" cy="469746"/>
            <a:chOff x="0" y="0"/>
            <a:chExt cx="123719" cy="1237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15265" y="8788554"/>
            <a:ext cx="469746" cy="469746"/>
            <a:chOff x="0" y="0"/>
            <a:chExt cx="123719" cy="1237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719" cy="123719"/>
            </a:xfrm>
            <a:custGeom>
              <a:avLst/>
              <a:gdLst/>
              <a:ahLst/>
              <a:cxnLst/>
              <a:rect l="l" t="t" r="r" b="b"/>
              <a:pathLst>
                <a:path w="123719" h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359222" y="1152464"/>
            <a:ext cx="11921836" cy="3561648"/>
          </a:xfrm>
          <a:custGeom>
            <a:avLst/>
            <a:gdLst/>
            <a:ahLst/>
            <a:cxnLst/>
            <a:rect l="l" t="t" r="r" b="b"/>
            <a:pathLst>
              <a:path w="11921836" h="3561648">
                <a:moveTo>
                  <a:pt x="0" y="0"/>
                </a:moveTo>
                <a:lnTo>
                  <a:pt x="11921836" y="0"/>
                </a:lnTo>
                <a:lnTo>
                  <a:pt x="11921836" y="3561649"/>
                </a:lnTo>
                <a:lnTo>
                  <a:pt x="0" y="3561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359222" y="4890241"/>
            <a:ext cx="9730240" cy="4974585"/>
          </a:xfrm>
          <a:custGeom>
            <a:avLst/>
            <a:gdLst/>
            <a:ahLst/>
            <a:cxnLst/>
            <a:rect l="l" t="t" r="r" b="b"/>
            <a:pathLst>
              <a:path w="9730240" h="4974585">
                <a:moveTo>
                  <a:pt x="0" y="0"/>
                </a:moveTo>
                <a:lnTo>
                  <a:pt x="9730241" y="0"/>
                </a:lnTo>
                <a:lnTo>
                  <a:pt x="9730241" y="4974585"/>
                </a:lnTo>
                <a:lnTo>
                  <a:pt x="0" y="4974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324495" y="348253"/>
            <a:ext cx="4851286" cy="86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0"/>
              </a:lnSpc>
              <a:spcBef>
                <a:spcPct val="0"/>
              </a:spcBef>
            </a:pPr>
            <a:r>
              <a:rPr lang="en-US" sz="5071" b="1" dirty="0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Results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023491" y="5826022"/>
            <a:ext cx="5083163" cy="4038804"/>
          </a:xfrm>
          <a:custGeom>
            <a:avLst/>
            <a:gdLst/>
            <a:ahLst/>
            <a:cxnLst/>
            <a:rect l="l" t="t" r="r" b="b"/>
            <a:pathLst>
              <a:path w="5083163" h="4038804">
                <a:moveTo>
                  <a:pt x="0" y="0"/>
                </a:moveTo>
                <a:lnTo>
                  <a:pt x="5083164" y="0"/>
                </a:lnTo>
                <a:lnTo>
                  <a:pt x="5083164" y="4038804"/>
                </a:lnTo>
                <a:lnTo>
                  <a:pt x="0" y="4038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C8FBB4-228B-761A-F897-F5B6BDD517D4}"/>
              </a:ext>
            </a:extLst>
          </p:cNvPr>
          <p:cNvSpPr/>
          <p:nvPr/>
        </p:nvSpPr>
        <p:spPr>
          <a:xfrm>
            <a:off x="3962400" y="9258300"/>
            <a:ext cx="8229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A99133-4A71-EC94-A748-633D06721980}"/>
              </a:ext>
            </a:extLst>
          </p:cNvPr>
          <p:cNvSpPr/>
          <p:nvPr/>
        </p:nvSpPr>
        <p:spPr>
          <a:xfrm>
            <a:off x="4114800" y="3238500"/>
            <a:ext cx="2667000" cy="1143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8BD9B052-FE76-D908-2AAA-CA075E5DE054}"/>
              </a:ext>
            </a:extLst>
          </p:cNvPr>
          <p:cNvSpPr txBox="1"/>
          <p:nvPr/>
        </p:nvSpPr>
        <p:spPr>
          <a:xfrm>
            <a:off x="1575551" y="2558096"/>
            <a:ext cx="2349174" cy="784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SOTA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9887E2-D840-30C8-02EC-D616F62D8553}"/>
              </a:ext>
            </a:extLst>
          </p:cNvPr>
          <p:cNvCxnSpPr/>
          <p:nvPr/>
        </p:nvCxnSpPr>
        <p:spPr>
          <a:xfrm>
            <a:off x="2750138" y="3238500"/>
            <a:ext cx="1364662" cy="5715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78E18F4-86CF-BF17-149D-0EC50A2EE975}"/>
              </a:ext>
            </a:extLst>
          </p:cNvPr>
          <p:cNvSpPr/>
          <p:nvPr/>
        </p:nvSpPr>
        <p:spPr>
          <a:xfrm>
            <a:off x="6595539" y="3225051"/>
            <a:ext cx="2120240" cy="1143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C378C521-EF8A-B605-6A45-CF5440419422}"/>
              </a:ext>
            </a:extLst>
          </p:cNvPr>
          <p:cNvSpPr txBox="1"/>
          <p:nvPr/>
        </p:nvSpPr>
        <p:spPr>
          <a:xfrm>
            <a:off x="688408" y="3118674"/>
            <a:ext cx="2727907" cy="784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Benchmark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55CB8D-57A0-9011-4E51-4582EEF217E8}"/>
              </a:ext>
            </a:extLst>
          </p:cNvPr>
          <p:cNvCxnSpPr>
            <a:cxnSpLocks/>
          </p:cNvCxnSpPr>
          <p:nvPr/>
        </p:nvCxnSpPr>
        <p:spPr>
          <a:xfrm>
            <a:off x="3200400" y="3695700"/>
            <a:ext cx="3395139" cy="1143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B4F5DFD-CC7F-F01F-D681-40DA5625608E}"/>
              </a:ext>
            </a:extLst>
          </p:cNvPr>
          <p:cNvSpPr/>
          <p:nvPr/>
        </p:nvSpPr>
        <p:spPr>
          <a:xfrm>
            <a:off x="3842281" y="7200900"/>
            <a:ext cx="2667000" cy="2057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2F0E0577-3357-03F5-7C3C-7049EE2F1940}"/>
              </a:ext>
            </a:extLst>
          </p:cNvPr>
          <p:cNvSpPr txBox="1"/>
          <p:nvPr/>
        </p:nvSpPr>
        <p:spPr>
          <a:xfrm>
            <a:off x="1054461" y="7061170"/>
            <a:ext cx="2349174" cy="784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SOTA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4EF120-0C7E-F0B2-E673-AF1C5F0555B6}"/>
              </a:ext>
            </a:extLst>
          </p:cNvPr>
          <p:cNvCxnSpPr>
            <a:cxnSpLocks/>
          </p:cNvCxnSpPr>
          <p:nvPr/>
        </p:nvCxnSpPr>
        <p:spPr>
          <a:xfrm>
            <a:off x="2241728" y="7587645"/>
            <a:ext cx="1536118" cy="6824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04C6D08-CECC-1849-57C7-32ED2EBEB90C}"/>
              </a:ext>
            </a:extLst>
          </p:cNvPr>
          <p:cNvSpPr/>
          <p:nvPr/>
        </p:nvSpPr>
        <p:spPr>
          <a:xfrm>
            <a:off x="12038918" y="3210699"/>
            <a:ext cx="2120240" cy="1143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0" grpId="0"/>
      <p:bldP spid="23" grpId="0" animBg="1"/>
      <p:bldP spid="24" grpId="0"/>
      <p:bldP spid="28" grpId="0" animBg="1"/>
      <p:bldP spid="29" grpId="0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29603</TotalTime>
  <Words>488</Words>
  <Application>Microsoft Macintosh PowerPoint</Application>
  <PresentationFormat>Custom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Helvetica World Bold</vt:lpstr>
      <vt:lpstr>Montserrat Medium</vt:lpstr>
      <vt:lpstr>Cambria Math</vt:lpstr>
      <vt:lpstr>Calibri</vt:lpstr>
      <vt:lpstr>Aptos</vt:lpstr>
      <vt:lpstr>Montserrat Semi-Bold</vt:lpstr>
      <vt:lpstr>Arial</vt:lpstr>
      <vt:lpstr>Montserrat Bold</vt:lpstr>
      <vt:lpstr>Montserrat</vt:lpstr>
      <vt:lpstr>Helvetica World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Mitigating Backdoor Attacks</dc:title>
  <cp:lastModifiedBy>Chibueze Obioma</cp:lastModifiedBy>
  <cp:revision>10</cp:revision>
  <dcterms:created xsi:type="dcterms:W3CDTF">2006-08-16T00:00:00Z</dcterms:created>
  <dcterms:modified xsi:type="dcterms:W3CDTF">2025-06-09T12:29:47Z</dcterms:modified>
  <dc:identifier>DAGmwyHEXFw</dc:identifier>
</cp:coreProperties>
</file>